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428" y="2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D3E43-C845-AF06-8F88-BEE918C13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よくあるご案内先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A404A87-DBAD-A69F-5E12-F95E1499D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946724"/>
              </p:ext>
            </p:extLst>
          </p:nvPr>
        </p:nvGraphicFramePr>
        <p:xfrm>
          <a:off x="371475" y="1417637"/>
          <a:ext cx="8134351" cy="4555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725">
                  <a:extLst>
                    <a:ext uri="{9D8B030D-6E8A-4147-A177-3AD203B41FA5}">
                      <a16:colId xmlns:a16="http://schemas.microsoft.com/office/drawing/2014/main" val="1595085314"/>
                    </a:ext>
                  </a:extLst>
                </a:gridCol>
                <a:gridCol w="3813176">
                  <a:extLst>
                    <a:ext uri="{9D8B030D-6E8A-4147-A177-3AD203B41FA5}">
                      <a16:colId xmlns:a16="http://schemas.microsoft.com/office/drawing/2014/main" val="488111489"/>
                    </a:ext>
                  </a:extLst>
                </a:gridCol>
                <a:gridCol w="2711450">
                  <a:extLst>
                    <a:ext uri="{9D8B030D-6E8A-4147-A177-3AD203B41FA5}">
                      <a16:colId xmlns:a16="http://schemas.microsoft.com/office/drawing/2014/main" val="463557783"/>
                    </a:ext>
                  </a:extLst>
                </a:gridCol>
              </a:tblGrid>
              <a:tr h="79216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質問内容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案内先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件数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26451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BI</a:t>
                      </a:r>
                      <a:r>
                        <a:rPr kumimoji="1" lang="ja-JP" altLang="en-US" dirty="0"/>
                        <a:t>に関する問い合わせ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BI</a:t>
                      </a:r>
                      <a:r>
                        <a:rPr kumimoji="1" lang="ja-JP" altLang="en-US" dirty="0"/>
                        <a:t>ツール窓口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13</a:t>
                      </a:r>
                      <a:r>
                        <a:rPr kumimoji="1" lang="ja-JP" altLang="en-US" dirty="0"/>
                        <a:t>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426697"/>
                  </a:ext>
                </a:extLst>
              </a:tr>
              <a:tr h="125293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個別のエラーに関するお問い合わせ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実践者コミュニティ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47</a:t>
                      </a:r>
                      <a:r>
                        <a:rPr kumimoji="1" lang="ja-JP" altLang="en-US" dirty="0"/>
                        <a:t>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847317"/>
                  </a:ext>
                </a:extLst>
              </a:tr>
              <a:tr h="1252934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M365</a:t>
                      </a:r>
                    </a:p>
                    <a:p>
                      <a:r>
                        <a:rPr kumimoji="1" lang="ja-JP" altLang="en-US" dirty="0"/>
                        <a:t>（メーリス）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ヘルプデスク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21607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DA9796-D289-B08A-27B2-45AAF10BF1F2}"/>
              </a:ext>
            </a:extLst>
          </p:cNvPr>
          <p:cNvSpPr txBox="1"/>
          <p:nvPr/>
        </p:nvSpPr>
        <p:spPr>
          <a:xfrm>
            <a:off x="5829300" y="6105525"/>
            <a:ext cx="2600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計</a:t>
            </a:r>
            <a:r>
              <a:rPr kumimoji="1" lang="en-US" altLang="ja-JP" dirty="0"/>
              <a:t>70</a:t>
            </a:r>
            <a:r>
              <a:rPr kumimoji="1" lang="ja-JP" altLang="en-US" dirty="0"/>
              <a:t>件</a:t>
            </a:r>
          </a:p>
        </p:txBody>
      </p:sp>
    </p:spTree>
    <p:extLst>
      <p:ext uri="{BB962C8B-B14F-4D97-AF65-F5344CB8AC3E}">
        <p14:creationId xmlns:p14="http://schemas.microsoft.com/office/powerpoint/2010/main" val="199147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DCF99-4C4D-498C-EE62-FAAE5203B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CEE3-BF94-D5A7-2DA4-3F64E9E8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400" dirty="0"/>
              <a:t>具体的施策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0DA6D21-39C9-5962-74B9-EB5446FD84F2}"/>
              </a:ext>
            </a:extLst>
          </p:cNvPr>
          <p:cNvGraphicFramePr>
            <a:graphicFrameLocks noGrp="1"/>
          </p:cNvGraphicFramePr>
          <p:nvPr/>
        </p:nvGraphicFramePr>
        <p:xfrm>
          <a:off x="695325" y="2030730"/>
          <a:ext cx="7991475" cy="373463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363676">
                  <a:extLst>
                    <a:ext uri="{9D8B030D-6E8A-4147-A177-3AD203B41FA5}">
                      <a16:colId xmlns:a16="http://schemas.microsoft.com/office/drawing/2014/main" val="1404190782"/>
                    </a:ext>
                  </a:extLst>
                </a:gridCol>
                <a:gridCol w="5627799">
                  <a:extLst>
                    <a:ext uri="{9D8B030D-6E8A-4147-A177-3AD203B41FA5}">
                      <a16:colId xmlns:a16="http://schemas.microsoft.com/office/drawing/2014/main" val="1189964049"/>
                    </a:ext>
                  </a:extLst>
                </a:gridCol>
              </a:tblGrid>
              <a:tr h="1082870">
                <a:tc>
                  <a:txBody>
                    <a:bodyPr/>
                    <a:lstStyle/>
                    <a:p>
                      <a:r>
                        <a:rPr lang="ja-JP" altLang="en-US" dirty="0"/>
                        <a:t>実践者コミュニティの活用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コミュニティの利用ガイド作成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定期的な成功事例共有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859651"/>
                  </a:ext>
                </a:extLst>
              </a:tr>
              <a:tr h="1205281">
                <a:tc>
                  <a:txBody>
                    <a:bodyPr/>
                    <a:lstStyle/>
                    <a:p>
                      <a:r>
                        <a:rPr lang="ja-JP" altLang="en-US" dirty="0"/>
                        <a:t>ガイドラインの活用促進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ガイドラインの目次と活用方法を簡単にまとめた資料配布</a:t>
                      </a:r>
                      <a:endParaRPr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簡易ガイドや動画の作成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dirty="0"/>
                        <a:t>URL</a:t>
                      </a:r>
                      <a:r>
                        <a:rPr lang="ja-JP" altLang="en-US" dirty="0"/>
                        <a:t>を社内ポータルやメール署名で周知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063294"/>
                  </a:ext>
                </a:extLst>
              </a:tr>
              <a:tr h="1082870">
                <a:tc>
                  <a:txBody>
                    <a:bodyPr/>
                    <a:lstStyle/>
                    <a:p>
                      <a:r>
                        <a:rPr lang="en-US" altLang="ja-JP" dirty="0"/>
                        <a:t>MS</a:t>
                      </a:r>
                      <a:r>
                        <a:rPr lang="ja-JP" altLang="en-US" dirty="0"/>
                        <a:t>ヘルプデスクへの適切な誘導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問い合わせ内容の分類と連絡先一覧化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窓口案内フローチャート作成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dirty="0"/>
                        <a:t>定期的な窓口情報のリマインド実施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235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11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107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よくあるご案内先</vt:lpstr>
      <vt:lpstr>具体的施策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Harada Masakazu</cp:lastModifiedBy>
  <cp:revision>6</cp:revision>
  <dcterms:created xsi:type="dcterms:W3CDTF">2013-01-27T09:14:16Z</dcterms:created>
  <dcterms:modified xsi:type="dcterms:W3CDTF">2024-12-04T05:18:53Z</dcterms:modified>
  <cp:category/>
</cp:coreProperties>
</file>